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9" r:id="rId2"/>
    <p:sldMasterId id="2147483734" r:id="rId3"/>
    <p:sldMasterId id="2147483747" r:id="rId4"/>
    <p:sldMasterId id="2147483760" r:id="rId5"/>
  </p:sldMasterIdLst>
  <p:sldIdLst>
    <p:sldId id="270" r:id="rId6"/>
    <p:sldId id="269" r:id="rId7"/>
    <p:sldId id="268" r:id="rId8"/>
    <p:sldId id="276" r:id="rId9"/>
    <p:sldId id="273" r:id="rId10"/>
    <p:sldId id="257" r:id="rId11"/>
    <p:sldId id="258" r:id="rId12"/>
    <p:sldId id="259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60"/>
  </p:normalViewPr>
  <p:slideViewPr>
    <p:cSldViewPr>
      <p:cViewPr varScale="1">
        <p:scale>
          <a:sx n="81" d="100"/>
          <a:sy n="81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F2628-D59F-42D9-AF4B-1DA69D10216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15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0E826-596E-4A33-8D3A-FC5FDFD660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627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A9401-663F-489E-B968-DEB359ED0FD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33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31DA6F-3646-4FB9-81E7-4E5D1A3277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20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3FDD9-1CE8-49E0-8ADA-765E747549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23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50D9-2B8D-40D9-AAD7-14771CAA47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10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1B452-17EA-4DE6-B13A-75E71E8CCF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53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0EDB-0E21-4C5C-910E-FC342B0BE2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85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21F11-0CCD-4F22-95C5-5727067D2F5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85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257D4-7A79-4E61-A288-6C008F44E53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099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B8F26-DAFE-48BA-8D93-035465D453A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781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991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1075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3651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467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825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2462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468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06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51452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9688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705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03A6F4-72C0-4728-A408-802D489B9CCC}" type="slidenum">
              <a:rPr lang="en-US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6269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03A6F4-72C0-4728-A408-802D489B9C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99009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  <a:prstGeom prst="rect">
            <a:avLst/>
          </a:prstGeo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  <a:prstGeom prst="rect">
            <a:avLst/>
          </a:prstGeo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  <a:prstGeom prst="rect">
            <a:avLst/>
          </a:prstGeo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prstGeom prst="rect">
            <a:avLst/>
          </a:prstGeo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  <a:prstGeom prst="rect">
            <a:avLst/>
          </a:prstGeo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B41ABA4E-CD72-497B-97AA-7213B3980F60}" type="datetimeFigureOut">
              <a:rPr lang="en-US" smtClean="0"/>
              <a:pPr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D2E57653-3E58-4892-A7ED-712530ACC68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619BBDA-8298-49A5-9DDA-707D62319ED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290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1ABA4E-CD72-497B-97AA-7213B3980F60}" type="datetimeFigureOut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1/13/2016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2E57653-3E58-4892-A7ED-712530ACC680}" type="slidenum">
              <a:rPr lang="en-US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en-US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18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1/13/2016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1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1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9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3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2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7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2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1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6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40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7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0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2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4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6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smtClean="0">
                <a:solidFill>
                  <a:srgbClr val="FFFFFF"/>
                </a:solidFill>
              </a:rPr>
              <a:t>iRespond Question Master</a:t>
            </a:r>
            <a:endParaRPr lang="en-US" sz="4400">
              <a:solidFill>
                <a:srgbClr val="FFFFFF"/>
              </a:solidFill>
            </a:endParaRPr>
          </a:p>
        </p:txBody>
      </p:sp>
      <p:sp>
        <p:nvSpPr>
          <p:cNvPr id="3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A.) Response A</a:t>
            </a:r>
            <a:endParaRPr lang="en-US" sz="3200"/>
          </a:p>
        </p:txBody>
      </p:sp>
      <p:sp>
        <p:nvSpPr>
          <p:cNvPr id="4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B.) Response B</a:t>
            </a:r>
            <a:endParaRPr lang="en-US" sz="3200"/>
          </a:p>
        </p:txBody>
      </p:sp>
      <p:sp>
        <p:nvSpPr>
          <p:cNvPr id="5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C.) Response C</a:t>
            </a:r>
            <a:endParaRPr lang="en-US" sz="3200"/>
          </a:p>
        </p:txBody>
      </p:sp>
      <p:sp>
        <p:nvSpPr>
          <p:cNvPr id="6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D.) Response D</a:t>
            </a:r>
            <a:endParaRPr lang="en-US" sz="3200"/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solidFill>
            <a:schemeClr val="accent1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/>
            <a:r>
              <a:rPr lang="en-US" sz="3200" smtClean="0"/>
              <a:t>E.) Response E</a:t>
            </a:r>
            <a:endParaRPr lang="en-US" sz="3200"/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22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9158" y="304800"/>
            <a:ext cx="32993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Warm-up</a:t>
            </a:r>
            <a:endParaRPr lang="en-US" sz="5400"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083237"/>
              </p:ext>
            </p:extLst>
          </p:nvPr>
        </p:nvGraphicFramePr>
        <p:xfrm>
          <a:off x="761999" y="1228130"/>
          <a:ext cx="2057401" cy="66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1" name="Equation" r:id="rId3" imgW="711000" imgH="228600" progId="Equation.DSMT4">
                  <p:embed/>
                </p:oleObj>
              </mc:Choice>
              <mc:Fallback>
                <p:oleObj name="Equation" r:id="rId3" imgW="711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999" y="1228130"/>
                        <a:ext cx="2057401" cy="661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73399"/>
              </p:ext>
            </p:extLst>
          </p:nvPr>
        </p:nvGraphicFramePr>
        <p:xfrm>
          <a:off x="820738" y="2555875"/>
          <a:ext cx="1827212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2" name="Equation" r:id="rId5" imgW="622080" imgH="444240" progId="Equation.DSMT4">
                  <p:embed/>
                </p:oleObj>
              </mc:Choice>
              <mc:Fallback>
                <p:oleObj name="Equation" r:id="rId5" imgW="622080" imgH="4442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8" y="2555875"/>
                        <a:ext cx="1827212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146677"/>
              </p:ext>
            </p:extLst>
          </p:nvPr>
        </p:nvGraphicFramePr>
        <p:xfrm>
          <a:off x="685800" y="4419599"/>
          <a:ext cx="2133600" cy="149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3" name="Equation" r:id="rId7" imgW="723600" imgH="507960" progId="Equation.DSMT4">
                  <p:embed/>
                </p:oleObj>
              </mc:Choice>
              <mc:Fallback>
                <p:oleObj name="Equation" r:id="rId7" imgW="72360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419599"/>
                        <a:ext cx="2133600" cy="1496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999158" y="1371600"/>
            <a:ext cx="545904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4. Rewrite the number 81 as an exponential expression with a base of 2</a:t>
            </a:r>
          </a:p>
          <a:p>
            <a:endParaRPr lang="en-US" sz="2800" dirty="0"/>
          </a:p>
          <a:p>
            <a:r>
              <a:rPr lang="en-US" sz="2800" dirty="0" smtClean="0"/>
              <a:t>5. Rewrite the number 343 as an exponential expression with a base of 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14800" y="2974769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49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68430" y="76200"/>
            <a:ext cx="3362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Homework</a:t>
            </a:r>
            <a:endParaRPr lang="en-US" sz="5400"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610007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Practice Worksheet</a:t>
            </a:r>
            <a:endParaRPr 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07964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49183" y="76200"/>
            <a:ext cx="5600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323232">
                      <a:satMod val="155000"/>
                    </a:srgbClr>
                  </a:solidFill>
                  <a:prstDash val="solid"/>
                </a:ln>
                <a:solidFill>
                  <a:srgbClr val="E3DED1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Homework Review</a:t>
            </a:r>
            <a:endParaRPr lang="en-US" sz="5400" b="1" dirty="0">
              <a:ln w="12700">
                <a:solidFill>
                  <a:srgbClr val="323232">
                    <a:satMod val="155000"/>
                  </a:srgbClr>
                </a:solidFill>
                <a:prstDash val="solid"/>
              </a:ln>
              <a:solidFill>
                <a:srgbClr val="E3DED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03923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>
                <a:solidFill>
                  <a:srgbClr val="FFFFCC"/>
                </a:solidFill>
              </a:rPr>
              <a:t>CCGPS Coordinate Algebra</a:t>
            </a:r>
            <a:br>
              <a:rPr lang="en-US" sz="4000" dirty="0" smtClean="0">
                <a:solidFill>
                  <a:srgbClr val="FFFFCC"/>
                </a:solidFill>
              </a:rPr>
            </a:br>
            <a:endParaRPr lang="en-US" sz="4000" dirty="0" smtClean="0">
              <a:solidFill>
                <a:srgbClr val="FFFFCC"/>
              </a:solidFill>
            </a:endParaRP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304800" y="1593850"/>
            <a:ext cx="8534400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UNIT QUESTION: Why is it important to understand the relationship between quantities?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CC"/>
                </a:solidFill>
              </a:rPr>
              <a:t>Standard: </a:t>
            </a:r>
            <a:r>
              <a:rPr lang="en-US" u="sng" dirty="0" smtClean="0">
                <a:solidFill>
                  <a:srgbClr val="FFFFCC"/>
                </a:solidFill>
              </a:rPr>
              <a:t>MCC9-12.N.Q.1-3, MCC9-12.A.SSE.1, MCC9-12.A.CED.1-4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u="sng" dirty="0" smtClean="0">
              <a:solidFill>
                <a:srgbClr val="FFFFCC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Today’s Question: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dirty="0" smtClean="0">
                <a:solidFill>
                  <a:srgbClr val="FFFFCC"/>
                </a:solidFill>
              </a:rPr>
              <a:t>How do I solve an exponential equation algebraically?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FFFFCC"/>
                </a:solidFill>
              </a:rPr>
              <a:t>Standard: </a:t>
            </a:r>
            <a:r>
              <a:rPr lang="en-US" u="sng" dirty="0" smtClean="0">
                <a:solidFill>
                  <a:srgbClr val="FFFFCC"/>
                </a:solidFill>
              </a:rPr>
              <a:t>MCC9-12.A.CED.1</a:t>
            </a:r>
            <a:endParaRPr lang="en-US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4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Solving Exponential Equations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82108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Solving Exponential </a:t>
            </a:r>
            <a:r>
              <a:rPr lang="en-US" dirty="0" smtClean="0"/>
              <a:t>Equations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600" b="1" dirty="0" smtClean="0"/>
              <a:t>Step </a:t>
            </a:r>
            <a:r>
              <a:rPr lang="en-US" sz="3600" b="1" dirty="0"/>
              <a:t>1 –</a:t>
            </a:r>
            <a:r>
              <a:rPr lang="en-US" sz="3600" dirty="0"/>
              <a:t> Isolate the base. </a:t>
            </a:r>
          </a:p>
          <a:p>
            <a:pPr marL="114300" indent="0">
              <a:buNone/>
            </a:pPr>
            <a:r>
              <a:rPr lang="en-US" sz="3600" b="1" dirty="0"/>
              <a:t>Step 2 –</a:t>
            </a:r>
            <a:r>
              <a:rPr lang="en-US" sz="3600" dirty="0"/>
              <a:t> Write both sides of the equation as exponential expressions with like bases. </a:t>
            </a:r>
          </a:p>
          <a:p>
            <a:pPr marL="114300" indent="0">
              <a:buNone/>
            </a:pPr>
            <a:r>
              <a:rPr lang="en-US" sz="3600" b="1" dirty="0"/>
              <a:t>Step 3 –</a:t>
            </a:r>
            <a:r>
              <a:rPr lang="en-US" sz="3600" dirty="0"/>
              <a:t> Set the exponents equal to each other. </a:t>
            </a:r>
          </a:p>
          <a:p>
            <a:pPr marL="114300" indent="0">
              <a:buNone/>
            </a:pPr>
            <a:r>
              <a:rPr lang="en-US" sz="3600" b="1" dirty="0"/>
              <a:t>Step 4 –</a:t>
            </a:r>
            <a:r>
              <a:rPr lang="en-US" sz="3600" dirty="0"/>
              <a:t> Solve for the unknown. </a:t>
            </a:r>
          </a:p>
        </p:txBody>
      </p:sp>
    </p:spTree>
    <p:extLst>
      <p:ext uri="{BB962C8B-B14F-4D97-AF65-F5344CB8AC3E}">
        <p14:creationId xmlns:p14="http://schemas.microsoft.com/office/powerpoint/2010/main" val="204735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109089"/>
              </p:ext>
            </p:extLst>
          </p:nvPr>
        </p:nvGraphicFramePr>
        <p:xfrm>
          <a:off x="815975" y="719138"/>
          <a:ext cx="29940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Equation" r:id="rId3" imgW="914400" imgH="228600" progId="Equation.DSMT4">
                  <p:embed/>
                </p:oleObj>
              </mc:Choice>
              <mc:Fallback>
                <p:oleObj name="Equation" r:id="rId3" imgW="914400" imgH="22860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975" y="719138"/>
                        <a:ext cx="2994025" cy="771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3671"/>
              </p:ext>
            </p:extLst>
          </p:nvPr>
        </p:nvGraphicFramePr>
        <p:xfrm>
          <a:off x="5126038" y="762000"/>
          <a:ext cx="3035300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" name="Equation" r:id="rId5" imgW="952200" imgH="228600" progId="Equation.DSMT4">
                  <p:embed/>
                </p:oleObj>
              </mc:Choice>
              <mc:Fallback>
                <p:oleObj name="Equation" r:id="rId5" imgW="95220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038" y="762000"/>
                        <a:ext cx="3035300" cy="730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308119"/>
              </p:ext>
            </p:extLst>
          </p:nvPr>
        </p:nvGraphicFramePr>
        <p:xfrm>
          <a:off x="822325" y="762000"/>
          <a:ext cx="315030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8" name="Equation" r:id="rId3" imgW="977760" imgH="228600" progId="Equation.DSMT4">
                  <p:embed/>
                </p:oleObj>
              </mc:Choice>
              <mc:Fallback>
                <p:oleObj name="Equation" r:id="rId3" imgW="97776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762000"/>
                        <a:ext cx="3150306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8085097"/>
              </p:ext>
            </p:extLst>
          </p:nvPr>
        </p:nvGraphicFramePr>
        <p:xfrm>
          <a:off x="5257800" y="825500"/>
          <a:ext cx="288775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89" name="Equation" r:id="rId5" imgW="965160" imgH="228600" progId="Equation.DSMT4">
                  <p:embed/>
                </p:oleObj>
              </mc:Choice>
              <mc:Fallback>
                <p:oleObj name="Equation" r:id="rId5" imgW="96516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825500"/>
                        <a:ext cx="2887753" cy="698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828239"/>
              </p:ext>
            </p:extLst>
          </p:nvPr>
        </p:nvGraphicFramePr>
        <p:xfrm>
          <a:off x="838200" y="754500"/>
          <a:ext cx="2667000" cy="76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4" name="Equation" r:id="rId3" imgW="787320" imgH="228600" progId="Equation.DSMT4">
                  <p:embed/>
                </p:oleObj>
              </mc:Choice>
              <mc:Fallback>
                <p:oleObj name="Equation" r:id="rId3" imgW="787320" imgH="22860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754500"/>
                        <a:ext cx="2667000" cy="769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4282751"/>
              </p:ext>
            </p:extLst>
          </p:nvPr>
        </p:nvGraphicFramePr>
        <p:xfrm>
          <a:off x="4932363" y="838200"/>
          <a:ext cx="313531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15" name="Equation" r:id="rId5" imgW="965160" imgH="228600" progId="Equation.DSMT4">
                  <p:embed/>
                </p:oleObj>
              </mc:Choice>
              <mc:Fallback>
                <p:oleObj name="Equation" r:id="rId5" imgW="965160" imgH="22860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363" y="838200"/>
                        <a:ext cx="3135312" cy="762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320400"/>
              </p:ext>
            </p:extLst>
          </p:nvPr>
        </p:nvGraphicFramePr>
        <p:xfrm>
          <a:off x="698500" y="609600"/>
          <a:ext cx="2347913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5" name="Equation" r:id="rId3" imgW="1002960" imgH="482400" progId="Equation.DSMT4">
                  <p:embed/>
                </p:oleObj>
              </mc:Choice>
              <mc:Fallback>
                <p:oleObj name="Equation" r:id="rId3" imgW="1002960" imgH="482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609600"/>
                        <a:ext cx="2347913" cy="114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3375265"/>
              </p:ext>
            </p:extLst>
          </p:nvPr>
        </p:nvGraphicFramePr>
        <p:xfrm>
          <a:off x="5857875" y="762000"/>
          <a:ext cx="20478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6" name="Equation" r:id="rId5" imgW="1041120" imgH="482400" progId="Equation.DSMT4">
                  <p:embed/>
                </p:oleObj>
              </mc:Choice>
              <mc:Fallback>
                <p:oleObj name="Equation" r:id="rId5" imgW="1041120" imgH="482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75" y="762000"/>
                        <a:ext cx="2047875" cy="955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650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tructure.p3d 2"/>
  <p:tag name="POWER3D OPTIONS" val="Medium "/>
  <p:tag name="POWER3D SOUND" val="Structu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3D TRANSITION" val="Structure.p3d 2"/>
  <p:tag name="POWER3D OPTIONS" val="Medium "/>
  <p:tag name="POWER3D SOUND" val="Structure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iRespondQuestionMast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816</TotalTime>
  <Words>123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Arial</vt:lpstr>
      <vt:lpstr>Calibri</vt:lpstr>
      <vt:lpstr>Century Gothic</vt:lpstr>
      <vt:lpstr>Constantia</vt:lpstr>
      <vt:lpstr>Verdana</vt:lpstr>
      <vt:lpstr>Wingdings 2</vt:lpstr>
      <vt:lpstr>iRespondGraphMaster</vt:lpstr>
      <vt:lpstr>2_Default Design</vt:lpstr>
      <vt:lpstr>2_Aspect</vt:lpstr>
      <vt:lpstr>Adjacency</vt:lpstr>
      <vt:lpstr>iRespondQuestionMaster</vt:lpstr>
      <vt:lpstr>Equation</vt:lpstr>
      <vt:lpstr>PowerPoint Presentation</vt:lpstr>
      <vt:lpstr>PowerPoint Presentation</vt:lpstr>
      <vt:lpstr>CCGPS Coordinate Algebra </vt:lpstr>
      <vt:lpstr>Solving Exponential Equations</vt:lpstr>
      <vt:lpstr>Solving Exponential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Exponential Equations</dc:title>
  <dc:creator>install</dc:creator>
  <cp:lastModifiedBy>Lavon Sampson</cp:lastModifiedBy>
  <cp:revision>42</cp:revision>
  <dcterms:created xsi:type="dcterms:W3CDTF">2011-03-14T20:41:31Z</dcterms:created>
  <dcterms:modified xsi:type="dcterms:W3CDTF">2016-01-13T19:57:09Z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eepGraph">
    <vt:bool>false</vt:bool>
  </property>
  <property fmtid="{D5CDD505-2E9C-101B-9397-08002B2CF9AE}" pid="3" name="AutoReflect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